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1"/>
  </p:notesMasterIdLst>
  <p:handoutMasterIdLst>
    <p:handoutMasterId r:id="rId12"/>
  </p:handoutMasterIdLst>
  <p:sldIdLst>
    <p:sldId id="260" r:id="rId2"/>
    <p:sldId id="292" r:id="rId3"/>
    <p:sldId id="297" r:id="rId4"/>
    <p:sldId id="357" r:id="rId5"/>
    <p:sldId id="296" r:id="rId6"/>
    <p:sldId id="276" r:id="rId7"/>
    <p:sldId id="358" r:id="rId8"/>
    <p:sldId id="356" r:id="rId9"/>
    <p:sldId id="259" r:id="rId10"/>
  </p:sldIdLst>
  <p:sldSz cx="13442950" cy="7561263"/>
  <p:notesSz cx="6858000" cy="9144000"/>
  <p:custDataLst>
    <p:tags r:id="rId13"/>
  </p:custDataLst>
  <p:defaultTextStyle>
    <a:defPPr>
      <a:defRPr lang="fr-FR"/>
    </a:defPPr>
    <a:lvl1pPr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03238" indent="-46038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06475" indent="-92075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11300" indent="-139700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14538" indent="-185738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AABDE"/>
    <a:srgbClr val="003DA5"/>
    <a:srgbClr val="008ACB"/>
    <a:srgbClr val="6FC6F1"/>
    <a:srgbClr val="99D7F7"/>
    <a:srgbClr val="063D78"/>
    <a:srgbClr val="D9D9D9"/>
    <a:srgbClr val="5AC4F3"/>
    <a:srgbClr val="00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15" autoAdjust="0"/>
  </p:normalViewPr>
  <p:slideViewPr>
    <p:cSldViewPr>
      <p:cViewPr varScale="1">
        <p:scale>
          <a:sx n="76" d="100"/>
          <a:sy n="7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33831B-15B3-425A-801E-EB2DDF4BD3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803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FA7C0-374D-425B-95A9-9D2EA9AC2E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998566-80F7-41E1-83B5-D98A0180CDA5}" type="datetimeFigureOut">
              <a:rPr lang="fr-FR"/>
              <a:pPr>
                <a:defRPr/>
              </a:pPr>
              <a:t>07/03/2024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0E6C09-F0A2-4365-8AB3-CD5327054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803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11D2BD-B22B-4B32-B08C-2500270AA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A056F2-65C4-48B4-821B-00A318605D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D8BF3D0-63F1-4BFA-A029-529D64707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AB20ED9-2E39-4568-9ED9-1B2BFB25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40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_A_SAN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020BD5-7438-5248-A04B-BFC0262E26CA}"/>
              </a:ext>
            </a:extLst>
          </p:cNvPr>
          <p:cNvSpPr/>
          <p:nvPr userDrawn="1"/>
        </p:nvSpPr>
        <p:spPr>
          <a:xfrm>
            <a:off x="527323" y="7231422"/>
            <a:ext cx="459581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700" b="1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Direction Acteurs et citoyens / Service Mobilisation et Accompagnement des Entreprises et des Territoires</a:t>
            </a:r>
            <a:endParaRPr lang="fr-FR" sz="700" dirty="0">
              <a:solidFill>
                <a:srgbClr val="000000"/>
              </a:solidFill>
              <a:effectLst/>
              <a:latin typeface="Marianne" panose="020000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53B5DB0-E2A2-AB4B-9C22-382CB684F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9" r="29266" b="832"/>
          <a:stretch/>
        </p:blipFill>
        <p:spPr>
          <a:xfrm>
            <a:off x="7353609" y="2150405"/>
            <a:ext cx="6088636" cy="54108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30B0C7-7C29-48C4-89DA-AED5DB05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915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700" b="1" dirty="0">
              <a:solidFill>
                <a:srgbClr val="000000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977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528638" y="2304858"/>
            <a:ext cx="8928992" cy="379046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rgbClr val="000000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517998-B85F-294A-94E8-05E54B393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787" y="540272"/>
            <a:ext cx="1774442" cy="15561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60295D-5C72-2743-B56D-7805DDE0AB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07990" y="540272"/>
            <a:ext cx="1175920" cy="1556158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D65A345-26EE-0942-A0AA-AC5D49B541C1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828092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8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_A_SAN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020BD5-7438-5248-A04B-BFC0262E26CA}"/>
              </a:ext>
            </a:extLst>
          </p:cNvPr>
          <p:cNvSpPr/>
          <p:nvPr userDrawn="1"/>
        </p:nvSpPr>
        <p:spPr>
          <a:xfrm>
            <a:off x="527323" y="7231422"/>
            <a:ext cx="459581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700" b="1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Direction Acteurs et citoyens / Service Mobilisation et Accompagnement des Entreprises et des Territoires</a:t>
            </a:r>
            <a:endParaRPr lang="fr-FR" sz="700" dirty="0">
              <a:solidFill>
                <a:srgbClr val="000000"/>
              </a:solidFill>
              <a:effectLst/>
              <a:latin typeface="Marianne" panose="020000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53B5DB0-E2A2-AB4B-9C22-382CB684F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9" r="29266" b="832"/>
          <a:stretch/>
        </p:blipFill>
        <p:spPr>
          <a:xfrm>
            <a:off x="7353609" y="2150405"/>
            <a:ext cx="6088636" cy="54108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30B0C7-7C29-48C4-89DA-AED5DB05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915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2E984DB-8E26-4E68-9CB1-9AC00B4BAFEF}" type="slidenum">
              <a:rPr lang="fr-FR" altLang="fr-FR" sz="700" b="1" smtClean="0">
                <a:solidFill>
                  <a:srgbClr val="00000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pPr algn="r" eaLnBrk="1" hangingPunct="1">
                <a:defRPr/>
              </a:pPr>
              <a:t>‹N°›</a:t>
            </a:fld>
            <a:endParaRPr lang="fr-FR" altLang="fr-FR" sz="700" b="1" dirty="0">
              <a:solidFill>
                <a:srgbClr val="000000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977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528638" y="2304858"/>
            <a:ext cx="8928992" cy="379046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rgbClr val="000000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517998-B85F-294A-94E8-05E54B393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787" y="540272"/>
            <a:ext cx="1774442" cy="15561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60295D-5C72-2743-B56D-7805DDE0AB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07990" y="540272"/>
            <a:ext cx="1175920" cy="155615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2A08F76-D52E-894E-B2A8-2D1A9EE495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05931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700" b="1" dirty="0">
                <a:solidFill>
                  <a:srgbClr val="00000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23/02/2021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D65A345-26EE-0942-A0AA-AC5D49B541C1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828092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8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0B96BF-68DF-DD44-8857-73CA7E8337F5}"/>
              </a:ext>
            </a:extLst>
          </p:cNvPr>
          <p:cNvSpPr/>
          <p:nvPr userDrawn="1"/>
        </p:nvSpPr>
        <p:spPr>
          <a:xfrm>
            <a:off x="528638" y="1044327"/>
            <a:ext cx="12914313" cy="5976664"/>
          </a:xfrm>
          <a:prstGeom prst="rect">
            <a:avLst/>
          </a:prstGeom>
          <a:solidFill>
            <a:srgbClr val="5A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rgbClr val="99D7F7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013AB0-DD7E-1B41-8B98-E174EA08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11B9E-CBE1-C746-82A7-31515948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653D29F6-6054-734C-BA42-797154AF98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1339585"/>
            <a:ext cx="8947024" cy="53861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9D3FD1-70EE-BB4B-8EC3-4495EC08C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6144161" y="2916536"/>
            <a:ext cx="7298789" cy="46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3013AB0-DD7E-1B41-8B98-E174EA08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11B9E-CBE1-C746-82A7-31515948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C23C750-13C5-7149-9E8A-551AD46EFDE9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C8D30BA1-D006-0A40-9165-D6348EB15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1339585"/>
            <a:ext cx="8947024" cy="53861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440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quet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2968727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id="{FDD7E8DA-1BED-D940-8B63-B0BF4B09D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4254830"/>
            <a:ext cx="3822451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id="{69368592-4E3E-F645-AEAF-FB1BB89CB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0125" y="4254830"/>
            <a:ext cx="3819525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5391F702-B059-2846-8D51-69A754266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325" y="4254830"/>
            <a:ext cx="3826177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64314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quet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5FE60-5AFD-5246-907F-69D15F86E751}"/>
              </a:ext>
            </a:extLst>
          </p:cNvPr>
          <p:cNvSpPr/>
          <p:nvPr userDrawn="1"/>
        </p:nvSpPr>
        <p:spPr>
          <a:xfrm>
            <a:off x="528637" y="4068663"/>
            <a:ext cx="12385676" cy="295232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2500233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1640D3F-4843-C748-9B3B-A5855515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810565" y="4305089"/>
            <a:ext cx="7887574" cy="2480975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83C5357-DFFD-FD4B-9418-C724B64BF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19" y="4304778"/>
            <a:ext cx="3545631" cy="24809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65876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quet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10125" y="1280398"/>
            <a:ext cx="8104188" cy="5740592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9C6C871-8DB3-3C4A-87B0-6EDFFA1D9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280398"/>
            <a:ext cx="3822450" cy="574058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709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quet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4987" y="1280398"/>
            <a:ext cx="8104188" cy="5740592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9C6C871-8DB3-3C4A-87B0-6EDFFA1D9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0501" y="1280398"/>
            <a:ext cx="3833812" cy="574058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97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quette 5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1F7BE8B-41C3-DF4C-9F4B-671374F90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5740593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CABE98-3E15-074B-89E4-377752EF7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1CFCB6-8D32-1941-A04C-818DBEC2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9BE8E1-3D77-6543-875D-65F5AC4152E6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8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quette 5 vide">
  <p:cSld name="2_maquette 5 v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540000" y="1055188"/>
            <a:ext cx="12374314" cy="574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03991" lvl="0" indent="-378973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14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07982" lvl="1" indent="-366234" algn="l"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ts val="1632"/>
              <a:buChar char="&gt;"/>
              <a:defRPr sz="1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11973" lvl="2" indent="-353564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51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64" lvl="3" indent="-340893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70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9956" lvl="4" indent="-340894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70"/>
              <a:buChar char="-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23946" lvl="5" indent="-366234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632"/>
              <a:buChar char="-"/>
              <a:defRPr sz="1799"/>
            </a:lvl6pPr>
            <a:lvl7pPr marL="3527937" lvl="6" indent="-366234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632"/>
              <a:buChar char="-"/>
              <a:defRPr sz="1799"/>
            </a:lvl7pPr>
            <a:lvl8pPr marL="4031928" lvl="7" indent="-366234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632"/>
              <a:buChar char="-"/>
              <a:defRPr sz="1799"/>
            </a:lvl8pPr>
            <a:lvl9pPr marL="4535920" lvl="8" indent="-366234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632"/>
              <a:buChar char="-"/>
              <a:defRPr sz="1799"/>
            </a:lvl9pPr>
          </a:lstStyle>
          <a:p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999" y="270002"/>
            <a:ext cx="576064" cy="5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1745" y="270002"/>
            <a:ext cx="381757" cy="5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93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_B_AVE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D26886-773F-5646-8BA3-675E5F168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787" y="540272"/>
            <a:ext cx="1774442" cy="15561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1B725C-19D4-0F4C-8855-82AAB8452A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07990" y="540272"/>
            <a:ext cx="1175920" cy="1556158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047745-F0D7-2A4E-94BD-543D8AF4010B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B3A1F669-4B0A-404C-B26D-A0D071F357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87" y="2295089"/>
            <a:ext cx="8928992" cy="379046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3969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0B96BF-68DF-DD44-8857-73CA7E8337F5}"/>
              </a:ext>
            </a:extLst>
          </p:cNvPr>
          <p:cNvSpPr/>
          <p:nvPr userDrawn="1"/>
        </p:nvSpPr>
        <p:spPr>
          <a:xfrm>
            <a:off x="528638" y="1044327"/>
            <a:ext cx="12914313" cy="5976664"/>
          </a:xfrm>
          <a:prstGeom prst="rect">
            <a:avLst/>
          </a:prstGeom>
          <a:solidFill>
            <a:srgbClr val="5A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rgbClr val="99D7F7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013AB0-DD7E-1B41-8B98-E174EA08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11B9E-CBE1-C746-82A7-31515948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653D29F6-6054-734C-BA42-797154AF98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1339585"/>
            <a:ext cx="8947024" cy="53861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9D3FD1-70EE-BB4B-8EC3-4495EC08C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6144161" y="2916536"/>
            <a:ext cx="7298789" cy="46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3013AB0-DD7E-1B41-8B98-E174EA08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11B9E-CBE1-C746-82A7-31515948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C23C750-13C5-7149-9E8A-551AD46EFDE9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C8D30BA1-D006-0A40-9165-D6348EB15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1339585"/>
            <a:ext cx="8947024" cy="53861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633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2968727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id="{FDD7E8DA-1BED-D940-8B63-B0BF4B09D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4254830"/>
            <a:ext cx="3822451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id="{69368592-4E3E-F645-AEAF-FB1BB89CB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0125" y="4254830"/>
            <a:ext cx="3819525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5391F702-B059-2846-8D51-69A754266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325" y="4254830"/>
            <a:ext cx="3826177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4189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2748" userDrawn="1">
          <p15:clr>
            <a:srgbClr val="FBAE40"/>
          </p15:clr>
        </p15:guide>
        <p15:guide id="3" pos="3030" userDrawn="1">
          <p15:clr>
            <a:srgbClr val="FBAE40"/>
          </p15:clr>
        </p15:guide>
        <p15:guide id="4" pos="5436" userDrawn="1">
          <p15:clr>
            <a:srgbClr val="FBAE40"/>
          </p15:clr>
        </p15:guide>
        <p15:guide id="5" pos="5718" userDrawn="1">
          <p15:clr>
            <a:srgbClr val="FBAE40"/>
          </p15:clr>
        </p15:guide>
        <p15:guide id="6" pos="333" userDrawn="1">
          <p15:clr>
            <a:srgbClr val="FBAE40"/>
          </p15:clr>
        </p15:guide>
        <p15:guide id="7" pos="8135" userDrawn="1">
          <p15:clr>
            <a:srgbClr val="FBAE40"/>
          </p15:clr>
        </p15:guide>
        <p15:guide id="8" orient="horz" pos="8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5FE60-5AFD-5246-907F-69D15F86E751}"/>
              </a:ext>
            </a:extLst>
          </p:cNvPr>
          <p:cNvSpPr/>
          <p:nvPr userDrawn="1"/>
        </p:nvSpPr>
        <p:spPr>
          <a:xfrm>
            <a:off x="528637" y="4068663"/>
            <a:ext cx="12385676" cy="295232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2500233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1640D3F-4843-C748-9B3B-A5855515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810565" y="4305089"/>
            <a:ext cx="7887574" cy="2480975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83C5357-DFFD-FD4B-9418-C724B64BF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19" y="4304778"/>
            <a:ext cx="3545631" cy="24809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5196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10125" y="1280398"/>
            <a:ext cx="8104188" cy="5740592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9C6C871-8DB3-3C4A-87B0-6EDFFA1D9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280398"/>
            <a:ext cx="3822450" cy="574058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8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4987" y="1280398"/>
            <a:ext cx="8104188" cy="5740592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9C6C871-8DB3-3C4A-87B0-6EDFFA1D9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0501" y="1280398"/>
            <a:ext cx="3833812" cy="574058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2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5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1F7BE8B-41C3-DF4C-9F4B-671374F90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5740593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CABE98-3E15-074B-89E4-377752EF7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1CFCB6-8D32-1941-A04C-818DBEC2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9BE8E1-3D77-6543-875D-65F5AC4152E6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9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">
            <a:extLst>
              <a:ext uri="{FF2B5EF4-FFF2-40B4-BE49-F238E27FC236}">
                <a16:creationId xmlns:a16="http://schemas.microsoft.com/office/drawing/2014/main" id="{1D39178C-D876-4DB8-B66C-3F0A17891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8787" y="1763713"/>
            <a:ext cx="1209865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ajouter un texte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80B98-839B-F94F-B352-D978AD48E0D1}"/>
              </a:ext>
            </a:extLst>
          </p:cNvPr>
          <p:cNvSpPr/>
          <p:nvPr userDrawn="1"/>
        </p:nvSpPr>
        <p:spPr>
          <a:xfrm>
            <a:off x="528787" y="7231421"/>
            <a:ext cx="4637488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700" b="1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Direction Acteurs et citoyens / Service Mobilisation et Accompagnement des Entreprises et des Territoires</a:t>
            </a:r>
            <a:endParaRPr lang="fr-FR" sz="700" dirty="0">
              <a:solidFill>
                <a:srgbClr val="000000"/>
              </a:solidFill>
              <a:effectLst/>
              <a:latin typeface="Marianne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36" r:id="rId3"/>
    <p:sldLayoutId id="2147483737" r:id="rId4"/>
    <p:sldLayoutId id="2147483726" r:id="rId5"/>
    <p:sldLayoutId id="2147483738" r:id="rId6"/>
    <p:sldLayoutId id="2147483739" r:id="rId7"/>
    <p:sldLayoutId id="2147483740" r:id="rId8"/>
    <p:sldLayoutId id="2147483730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hf sldNum="0" hdr="0" ftr="0"/>
  <p:txStyles>
    <p:titleStyle>
      <a:lvl1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Marianne" panose="02000000000000000000" pitchFamily="2" charset="0"/>
          <a:ea typeface="+mj-ea"/>
          <a:cs typeface="+mj-cs"/>
        </a:defRPr>
      </a:lvl1pPr>
      <a:lvl2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2pPr>
      <a:lvl3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3pPr>
      <a:lvl4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4pPr>
      <a:lvl5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5pPr>
      <a:lvl6pPr marL="4572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6pPr>
      <a:lvl7pPr marL="9144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7pPr>
      <a:lvl8pPr marL="13716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8pPr>
      <a:lvl9pPr marL="18288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9pPr>
    </p:titleStyle>
    <p:bodyStyle>
      <a:lvl1pPr marL="377825" indent="-377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Marianne" panose="02000000000000000000" pitchFamily="2" charset="0"/>
          <a:ea typeface="+mn-ea"/>
          <a:cs typeface="+mn-cs"/>
        </a:defRPr>
      </a:lvl1pPr>
      <a:lvl2pPr marL="817563" indent="-3143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200">
          <a:solidFill>
            <a:srgbClr val="000000"/>
          </a:solidFill>
          <a:latin typeface="Marianne" panose="02000000000000000000" pitchFamily="2" charset="0"/>
          <a:ea typeface="+mn-ea"/>
        </a:defRPr>
      </a:lvl2pPr>
      <a:lvl3pPr marL="1258888" indent="-250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000000"/>
          </a:solidFill>
          <a:latin typeface="Marianne" panose="02000000000000000000" pitchFamily="2" charset="0"/>
          <a:ea typeface="+mn-ea"/>
        </a:defRPr>
      </a:lvl3pPr>
      <a:lvl4pPr marL="1763713" indent="-250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0000"/>
          </a:solidFill>
          <a:latin typeface="Marianne" panose="02000000000000000000" pitchFamily="2" charset="0"/>
          <a:ea typeface="+mn-ea"/>
        </a:defRPr>
      </a:lvl4pPr>
      <a:lvl5pPr marL="24717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rgbClr val="000000"/>
          </a:solidFill>
          <a:latin typeface="Marianne" panose="02000000000000000000" pitchFamily="2" charset="0"/>
          <a:ea typeface="+mn-ea"/>
        </a:defRPr>
      </a:lvl5pPr>
      <a:lvl6pPr marL="29289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33861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38433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43005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8135" userDrawn="1">
          <p15:clr>
            <a:srgbClr val="F26B43"/>
          </p15:clr>
        </p15:guide>
        <p15:guide id="3" pos="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calameo.com/ofbiodiversite/read/0035029488a65c81f59b3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svg"/><Relationship Id="rId12" Type="http://schemas.openxmlformats.org/officeDocument/2006/relationships/image" Target="../media/image4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hyperlink" Target="http://abc.naturefrance.fr/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3.jp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tlasbiodiversitecommunale@ofb.gouv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hyperlink" Target="https://abc.naturefrance.fr/" TargetMode="External"/><Relationship Id="rId4" Type="http://schemas.openxmlformats.org/officeDocument/2006/relationships/hyperlink" Target="https://ofb.gouv.fr/les-atlas-de-la-biodiversite-communa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5D1D4-ADEC-D54F-8B9F-4F006145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762" y="1035783"/>
            <a:ext cx="6192837" cy="2232248"/>
          </a:xfrm>
        </p:spPr>
        <p:txBody>
          <a:bodyPr/>
          <a:lstStyle/>
          <a:p>
            <a:pPr algn="ctr"/>
            <a:r>
              <a:rPr lang="fr-FR" dirty="0"/>
              <a:t>L’ATLAS DE LA BIODIVERSITÉ COMMUNALE</a:t>
            </a:r>
            <a:endParaRPr lang="fr-FR" b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AB75CC-D0F2-430F-BAE8-6E2D8E09AB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9" y="3492599"/>
            <a:ext cx="4043328" cy="30324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B514242-84AF-4AE5-BD3E-026500F4EA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17" y="3492599"/>
            <a:ext cx="4043328" cy="30324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71BAD0-E8FF-4A6C-A922-6D80E2E8FA0F}"/>
              </a:ext>
            </a:extLst>
          </p:cNvPr>
          <p:cNvSpPr/>
          <p:nvPr/>
        </p:nvSpPr>
        <p:spPr>
          <a:xfrm>
            <a:off x="456779" y="6525095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Marianne" panose="02000000000000000000" pitchFamily="50" charset="0"/>
              </a:rPr>
              <a:t>©Valentin MATHOULIN (Saül), Popote (sentier Roche Bateau), juillet 2019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A0FB79-3BBE-429F-9687-196D3D7CE2CD}"/>
              </a:ext>
            </a:extLst>
          </p:cNvPr>
          <p:cNvSpPr/>
          <p:nvPr/>
        </p:nvSpPr>
        <p:spPr>
          <a:xfrm>
            <a:off x="4887585" y="6546673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Marianne" panose="02000000000000000000" pitchFamily="50" charset="0"/>
              </a:rPr>
              <a:t>©Parc Amazonien de Guyane, ABC de Saül</a:t>
            </a:r>
          </a:p>
        </p:txBody>
      </p:sp>
    </p:spTree>
    <p:extLst>
      <p:ext uri="{BB962C8B-B14F-4D97-AF65-F5344CB8AC3E}">
        <p14:creationId xmlns:p14="http://schemas.microsoft.com/office/powerpoint/2010/main" val="177012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65564EE-0249-4298-9719-43C64217F3B0}"/>
              </a:ext>
            </a:extLst>
          </p:cNvPr>
          <p:cNvCxnSpPr/>
          <p:nvPr/>
        </p:nvCxnSpPr>
        <p:spPr>
          <a:xfrm flipH="1">
            <a:off x="999893" y="3378238"/>
            <a:ext cx="1506067" cy="0"/>
          </a:xfrm>
          <a:prstGeom prst="line">
            <a:avLst/>
          </a:prstGeom>
          <a:ln w="28575">
            <a:solidFill>
              <a:srgbClr val="2AA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2D125E7-7A69-41C0-AF97-DBD5A7809577}"/>
              </a:ext>
            </a:extLst>
          </p:cNvPr>
          <p:cNvCxnSpPr/>
          <p:nvPr/>
        </p:nvCxnSpPr>
        <p:spPr>
          <a:xfrm flipH="1">
            <a:off x="988273" y="2516338"/>
            <a:ext cx="1506067" cy="0"/>
          </a:xfrm>
          <a:prstGeom prst="line">
            <a:avLst/>
          </a:prstGeom>
          <a:ln w="28575">
            <a:solidFill>
              <a:srgbClr val="99D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AB02C0-9F97-3744-99EA-1704A37233C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04851" y="1012650"/>
            <a:ext cx="11011024" cy="864096"/>
          </a:xfrm>
        </p:spPr>
        <p:txBody>
          <a:bodyPr/>
          <a:lstStyle/>
          <a:p>
            <a:pPr marL="7937" indent="0">
              <a:spcAft>
                <a:spcPts val="1800"/>
              </a:spcAft>
              <a:buNone/>
            </a:pPr>
            <a:r>
              <a:rPr lang="fr-FR" sz="2800" dirty="0"/>
              <a:t>L’ABC : une démarche volontaire, initiée dans les territoires</a:t>
            </a:r>
          </a:p>
          <a:p>
            <a:pPr marL="870247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937" indent="0">
              <a:buNone/>
            </a:pPr>
            <a:endParaRPr lang="fr-FR" sz="1800" b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50D5A9-935A-40E1-B329-99249CFDC2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35" y="1955146"/>
            <a:ext cx="3445100" cy="459346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3BAE4D-EACC-48FD-9B6F-8634905C673D}"/>
              </a:ext>
            </a:extLst>
          </p:cNvPr>
          <p:cNvSpPr txBox="1"/>
          <p:nvPr/>
        </p:nvSpPr>
        <p:spPr>
          <a:xfrm>
            <a:off x="9241755" y="6286103"/>
            <a:ext cx="283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Marianne" panose="02000000000000000000" pitchFamily="50" charset="0"/>
              </a:rPr>
              <a:t>© PNR Golfe du Morbihan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266691E1-01D6-4C90-B158-5EF20240B56B}"/>
              </a:ext>
            </a:extLst>
          </p:cNvPr>
          <p:cNvSpPr txBox="1">
            <a:spLocks/>
          </p:cNvSpPr>
          <p:nvPr/>
        </p:nvSpPr>
        <p:spPr bwMode="auto">
          <a:xfrm>
            <a:off x="2257000" y="5907518"/>
            <a:ext cx="6552707" cy="864096"/>
          </a:xfrm>
          <a:prstGeom prst="rect">
            <a:avLst/>
          </a:prstGeom>
          <a:solidFill>
            <a:srgbClr val="063D78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8" indent="0">
              <a:buNone/>
            </a:pPr>
            <a:r>
              <a:rPr lang="fr-FR" b="0" kern="0" dirty="0">
                <a:solidFill>
                  <a:schemeClr val="tx2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Poursuite du soutien de l’OFB aux ABC avec une campagne de financement au fil de l’eau</a:t>
            </a:r>
            <a:endParaRPr lang="fr-FR" b="0" kern="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344D182F-0AE4-4A15-B222-BDAD6485193F}"/>
              </a:ext>
            </a:extLst>
          </p:cNvPr>
          <p:cNvSpPr txBox="1">
            <a:spLocks/>
          </p:cNvSpPr>
          <p:nvPr/>
        </p:nvSpPr>
        <p:spPr bwMode="auto">
          <a:xfrm>
            <a:off x="2250282" y="3763953"/>
            <a:ext cx="5839343" cy="1944216"/>
          </a:xfrm>
          <a:prstGeom prst="rect">
            <a:avLst/>
          </a:prstGeom>
          <a:solidFill>
            <a:srgbClr val="008ACB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8" indent="0">
              <a:spcBef>
                <a:spcPts val="0"/>
              </a:spcBef>
              <a:spcAft>
                <a:spcPts val="0"/>
              </a:spcAft>
              <a:buNone/>
              <a:tabLst>
                <a:tab pos="1612900" algn="l"/>
              </a:tabLst>
            </a:pPr>
            <a:r>
              <a:rPr lang="fr-FR" b="0" kern="0" dirty="0">
                <a:solidFill>
                  <a:schemeClr val="tx2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Accompagnement et financement des projets d’ABC par l’AFB puis l’OFB en partenariat étroit avec les acteurs de la biodiversité dans les territoires</a:t>
            </a:r>
          </a:p>
          <a:p>
            <a:pPr marL="179388" indent="0">
              <a:spcBef>
                <a:spcPts val="0"/>
              </a:spcBef>
              <a:spcAft>
                <a:spcPts val="0"/>
              </a:spcAft>
              <a:buNone/>
              <a:tabLst>
                <a:tab pos="1612900" algn="l"/>
              </a:tabLst>
            </a:pPr>
            <a:endParaRPr lang="fr-FR" b="0" kern="0" dirty="0">
              <a:solidFill>
                <a:schemeClr val="tx2"/>
              </a:solidFill>
              <a:latin typeface="Marianne" pitchFamily="50" charset="0"/>
              <a:ea typeface="Montserrat"/>
              <a:cs typeface="Montserrat"/>
              <a:sym typeface="Montserrat"/>
            </a:endParaRPr>
          </a:p>
          <a:p>
            <a:pPr marL="1793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1" kern="0" dirty="0">
                <a:solidFill>
                  <a:schemeClr val="tx2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Lancement d’un appel à projets annuel par l’OFB</a:t>
            </a:r>
            <a:endParaRPr lang="fr-FR" sz="1800" b="0" kern="0" dirty="0">
              <a:solidFill>
                <a:schemeClr val="tx2"/>
              </a:solidFill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13A94EA9-774F-45D7-994E-6EC5585F86AD}"/>
              </a:ext>
            </a:extLst>
          </p:cNvPr>
          <p:cNvSpPr txBox="1">
            <a:spLocks/>
          </p:cNvSpPr>
          <p:nvPr/>
        </p:nvSpPr>
        <p:spPr bwMode="auto">
          <a:xfrm>
            <a:off x="2257000" y="2885038"/>
            <a:ext cx="4968531" cy="679567"/>
          </a:xfrm>
          <a:prstGeom prst="rect">
            <a:avLst/>
          </a:prstGeom>
          <a:solidFill>
            <a:srgbClr val="2AABDE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0" kern="0" dirty="0">
                <a:solidFill>
                  <a:schemeClr val="tx2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Lancement de l’initiative ABC par le Ministère de l’environnement</a:t>
            </a:r>
            <a:endParaRPr lang="fr-FR" sz="1800" b="0" kern="0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287E08D7-B7E0-4A85-94CB-63CE6BEDC68B}"/>
              </a:ext>
            </a:extLst>
          </p:cNvPr>
          <p:cNvSpPr txBox="1">
            <a:spLocks/>
          </p:cNvSpPr>
          <p:nvPr/>
        </p:nvSpPr>
        <p:spPr bwMode="auto">
          <a:xfrm>
            <a:off x="2257000" y="1773354"/>
            <a:ext cx="4503564" cy="912333"/>
          </a:xfrm>
          <a:prstGeom prst="rect">
            <a:avLst/>
          </a:prstGeom>
          <a:solidFill>
            <a:srgbClr val="99D7F7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kern="0" dirty="0">
                <a:solidFill>
                  <a:schemeClr val="tx2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Démarche expérimentale à l’initiative de territoires volontaires, associations et PNR (PNR de Lorraine)</a:t>
            </a:r>
            <a:endParaRPr lang="fr-FR" sz="1800" b="0" kern="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8AB115-A38D-4874-A30A-6F011A14958F}"/>
              </a:ext>
            </a:extLst>
          </p:cNvPr>
          <p:cNvSpPr/>
          <p:nvPr/>
        </p:nvSpPr>
        <p:spPr>
          <a:xfrm>
            <a:off x="744215" y="2113789"/>
            <a:ext cx="9525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100" b="1" kern="0" dirty="0">
                <a:solidFill>
                  <a:srgbClr val="063D78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1990s</a:t>
            </a:r>
            <a:endParaRPr lang="fr-FR" sz="2100" b="1" dirty="0">
              <a:solidFill>
                <a:srgbClr val="063D7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4450E-0F37-48A0-BE63-CEC3A95592EF}"/>
              </a:ext>
            </a:extLst>
          </p:cNvPr>
          <p:cNvSpPr/>
          <p:nvPr/>
        </p:nvSpPr>
        <p:spPr>
          <a:xfrm>
            <a:off x="744215" y="3005093"/>
            <a:ext cx="8675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100" b="1" kern="0" dirty="0">
                <a:solidFill>
                  <a:srgbClr val="063D78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2010 </a:t>
            </a:r>
            <a:endParaRPr lang="fr-FR" sz="2100" b="1" dirty="0">
              <a:solidFill>
                <a:srgbClr val="063D7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F66F6-4660-4E19-8E8F-9CE1985CB856}"/>
              </a:ext>
            </a:extLst>
          </p:cNvPr>
          <p:cNvSpPr/>
          <p:nvPr/>
        </p:nvSpPr>
        <p:spPr>
          <a:xfrm>
            <a:off x="777494" y="4828951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kern="0" dirty="0">
                <a:solidFill>
                  <a:srgbClr val="063D78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2017 </a:t>
            </a:r>
            <a:endParaRPr lang="fr-FR" sz="1600" b="1" dirty="0">
              <a:solidFill>
                <a:srgbClr val="063D78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4916C-7975-45EF-B531-30FBCDD7B1E6}"/>
              </a:ext>
            </a:extLst>
          </p:cNvPr>
          <p:cNvSpPr/>
          <p:nvPr/>
        </p:nvSpPr>
        <p:spPr>
          <a:xfrm>
            <a:off x="744215" y="6159975"/>
            <a:ext cx="92204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kern="0" dirty="0">
                <a:solidFill>
                  <a:srgbClr val="063D78"/>
                </a:solidFill>
                <a:latin typeface="Marianne" pitchFamily="50" charset="0"/>
                <a:ea typeface="Montserrat"/>
                <a:cs typeface="Montserrat"/>
                <a:sym typeface="Montserrat"/>
              </a:rPr>
              <a:t>2024</a:t>
            </a:r>
            <a:endParaRPr lang="fr-FR" sz="1600" b="1" dirty="0">
              <a:solidFill>
                <a:srgbClr val="063D78"/>
              </a:solidFill>
            </a:endParaRPr>
          </a:p>
        </p:txBody>
      </p:sp>
      <p:pic>
        <p:nvPicPr>
          <p:cNvPr id="20" name="Graphique 19" descr="Ampoule et engrenage">
            <a:extLst>
              <a:ext uri="{FF2B5EF4-FFF2-40B4-BE49-F238E27FC236}">
                <a16:creationId xmlns:a16="http://schemas.microsoft.com/office/drawing/2014/main" id="{1D6B2881-445F-4105-BC6C-ABC2A3B1C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2927" y="1950182"/>
            <a:ext cx="510284" cy="510284"/>
          </a:xfrm>
          <a:prstGeom prst="rect">
            <a:avLst/>
          </a:prstGeom>
        </p:spPr>
      </p:pic>
      <p:pic>
        <p:nvPicPr>
          <p:cNvPr id="25" name="Graphique 24" descr="Envoyer">
            <a:extLst>
              <a:ext uri="{FF2B5EF4-FFF2-40B4-BE49-F238E27FC236}">
                <a16:creationId xmlns:a16="http://schemas.microsoft.com/office/drawing/2014/main" id="{CBCC0DB7-224B-47B7-B47C-9B0D16E2DB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3637" y="2874238"/>
            <a:ext cx="504000" cy="504000"/>
          </a:xfrm>
          <a:prstGeom prst="rect">
            <a:avLst/>
          </a:prstGeom>
        </p:spPr>
      </p:pic>
      <p:pic>
        <p:nvPicPr>
          <p:cNvPr id="27" name="Graphique 26" descr="Main ouverte avec plante">
            <a:extLst>
              <a:ext uri="{FF2B5EF4-FFF2-40B4-BE49-F238E27FC236}">
                <a16:creationId xmlns:a16="http://schemas.microsoft.com/office/drawing/2014/main" id="{C2B02271-CAAF-4530-921F-20E6340004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4849" y="4730607"/>
            <a:ext cx="504000" cy="504000"/>
          </a:xfrm>
          <a:prstGeom prst="rect">
            <a:avLst/>
          </a:prstGeom>
        </p:spPr>
      </p:pic>
      <p:pic>
        <p:nvPicPr>
          <p:cNvPr id="31" name="Graphique 30" descr="Flèches de chevron">
            <a:extLst>
              <a:ext uri="{FF2B5EF4-FFF2-40B4-BE49-F238E27FC236}">
                <a16:creationId xmlns:a16="http://schemas.microsoft.com/office/drawing/2014/main" id="{95848DC1-1B0F-4216-ADEE-7F034A680F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5120" y="6156895"/>
            <a:ext cx="468000" cy="468000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391E0F0-4938-4159-B872-6D6E7E95B1A7}"/>
              </a:ext>
            </a:extLst>
          </p:cNvPr>
          <p:cNvCxnSpPr/>
          <p:nvPr/>
        </p:nvCxnSpPr>
        <p:spPr>
          <a:xfrm flipH="1">
            <a:off x="1062870" y="5251411"/>
            <a:ext cx="1506067" cy="0"/>
          </a:xfrm>
          <a:prstGeom prst="line">
            <a:avLst/>
          </a:prstGeom>
          <a:ln w="28575">
            <a:solidFill>
              <a:srgbClr val="008A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2BFCF2B-A840-4C1A-996F-2A97D5FCF907}"/>
              </a:ext>
            </a:extLst>
          </p:cNvPr>
          <p:cNvCxnSpPr/>
          <p:nvPr/>
        </p:nvCxnSpPr>
        <p:spPr>
          <a:xfrm flipH="1">
            <a:off x="1062871" y="6588943"/>
            <a:ext cx="1506067" cy="0"/>
          </a:xfrm>
          <a:prstGeom prst="line">
            <a:avLst/>
          </a:prstGeom>
          <a:ln w="28575">
            <a:solidFill>
              <a:srgbClr val="063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5D0914E6-5CC0-4C1C-AD6D-D0371B33E1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8" t="4462"/>
          <a:stretch/>
        </p:blipFill>
        <p:spPr>
          <a:xfrm>
            <a:off x="7483583" y="3789078"/>
            <a:ext cx="504000" cy="5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460CC60D-D658-48E3-AE6C-CB414800C1CD}"/>
              </a:ext>
            </a:extLst>
          </p:cNvPr>
          <p:cNvGrpSpPr/>
          <p:nvPr/>
        </p:nvGrpSpPr>
        <p:grpSpPr>
          <a:xfrm>
            <a:off x="157278" y="2702320"/>
            <a:ext cx="7773948" cy="1163684"/>
            <a:chOff x="157278" y="2702320"/>
            <a:chExt cx="7773948" cy="11636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A4C218-51DE-4F51-8146-8061E7394938}"/>
                </a:ext>
              </a:extLst>
            </p:cNvPr>
            <p:cNvSpPr/>
            <p:nvPr/>
          </p:nvSpPr>
          <p:spPr>
            <a:xfrm>
              <a:off x="1090450" y="2702320"/>
              <a:ext cx="6840776" cy="1163684"/>
            </a:xfrm>
            <a:prstGeom prst="rect">
              <a:avLst/>
            </a:prstGeom>
            <a:solidFill>
              <a:srgbClr val="97D700">
                <a:alpha val="52941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FF782B-CE1F-48F8-9245-FDD81198187F}"/>
                </a:ext>
              </a:extLst>
            </p:cNvPr>
            <p:cNvSpPr/>
            <p:nvPr/>
          </p:nvSpPr>
          <p:spPr>
            <a:xfrm>
              <a:off x="157278" y="2810197"/>
              <a:ext cx="7644317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7425" lvl="0" eaLnBrk="1" hangingPunct="1">
                <a:spcBef>
                  <a:spcPct val="20000"/>
                </a:spcBef>
              </a:pPr>
              <a:r>
                <a:rPr lang="fr-FR" sz="1800" b="1" kern="0" dirty="0">
                  <a:solidFill>
                    <a:srgbClr val="000000"/>
                  </a:solidFill>
                  <a:latin typeface="Marianne" panose="02000000000000000000" pitchFamily="2" charset="0"/>
                  <a:ea typeface="ＭＳ Ｐゴシック"/>
                </a:rPr>
                <a:t>CONNAISSANCE</a:t>
              </a:r>
            </a:p>
            <a:p>
              <a:pPr marL="987425" lvl="0" eaLnBrk="1" hangingPunct="1">
                <a:spcBef>
                  <a:spcPct val="20000"/>
                </a:spcBef>
              </a:pPr>
              <a:r>
                <a:rPr lang="fr-FR" sz="1800" kern="0" dirty="0">
                  <a:solidFill>
                    <a:srgbClr val="000000"/>
                  </a:solidFill>
                  <a:latin typeface="Marianne" panose="02000000000000000000" pitchFamily="2" charset="0"/>
                  <a:ea typeface="ＭＳ Ｐゴシック"/>
                </a:rPr>
                <a:t>Réalisation d’un diagnostic et de cartographies des enjeux de biodiversité 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AC0D350-6159-4B9F-BEC3-1F0120B5030F}"/>
              </a:ext>
            </a:extLst>
          </p:cNvPr>
          <p:cNvGrpSpPr/>
          <p:nvPr/>
        </p:nvGrpSpPr>
        <p:grpSpPr>
          <a:xfrm>
            <a:off x="226370" y="3994498"/>
            <a:ext cx="7727935" cy="1097454"/>
            <a:chOff x="226370" y="3994498"/>
            <a:chExt cx="7727935" cy="10974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8E4CD7-7F95-4B20-96AC-E656C838B117}"/>
                </a:ext>
              </a:extLst>
            </p:cNvPr>
            <p:cNvSpPr/>
            <p:nvPr/>
          </p:nvSpPr>
          <p:spPr>
            <a:xfrm>
              <a:off x="1168312" y="3994498"/>
              <a:ext cx="6785993" cy="1097454"/>
            </a:xfrm>
            <a:prstGeom prst="rect">
              <a:avLst/>
            </a:prstGeom>
            <a:solidFill>
              <a:srgbClr val="CDEEFF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311A53-95AE-4D7F-B7DA-230CD7881C15}"/>
                </a:ext>
              </a:extLst>
            </p:cNvPr>
            <p:cNvSpPr/>
            <p:nvPr/>
          </p:nvSpPr>
          <p:spPr>
            <a:xfrm>
              <a:off x="226370" y="4050995"/>
              <a:ext cx="7551918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7425" lvl="0" eaLnBrk="1" hangingPunct="1">
                <a:spcBef>
                  <a:spcPct val="20000"/>
                </a:spcBef>
              </a:pPr>
              <a:r>
                <a:rPr lang="fr-FR" sz="1800" b="1" kern="0" dirty="0">
                  <a:solidFill>
                    <a:srgbClr val="000000"/>
                  </a:solidFill>
                  <a:latin typeface="Marianne" panose="02000000000000000000" pitchFamily="2" charset="0"/>
                  <a:ea typeface="ＭＳ Ｐゴシック"/>
                </a:rPr>
                <a:t>MOBILISATION</a:t>
              </a:r>
            </a:p>
            <a:p>
              <a:pPr marL="1074738" lvl="0" eaLnBrk="1" hangingPunct="1">
                <a:spcBef>
                  <a:spcPct val="20000"/>
                </a:spcBef>
              </a:pPr>
              <a:r>
                <a:rPr lang="fr-FR" sz="1800" kern="0" dirty="0">
                  <a:solidFill>
                    <a:srgbClr val="000000"/>
                  </a:solidFill>
                  <a:latin typeface="Marianne" panose="02000000000000000000" pitchFamily="2" charset="0"/>
                  <a:ea typeface="ＭＳ Ｐゴシック"/>
                </a:rPr>
                <a:t>Un outil d’appropriation des enjeux et de sensibilisation des acteurs locaux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44BA481-6423-4E64-8957-8BE198D866BF}"/>
              </a:ext>
            </a:extLst>
          </p:cNvPr>
          <p:cNvGrpSpPr/>
          <p:nvPr/>
        </p:nvGrpSpPr>
        <p:grpSpPr>
          <a:xfrm>
            <a:off x="157278" y="5234156"/>
            <a:ext cx="7860341" cy="1099301"/>
            <a:chOff x="157278" y="5234156"/>
            <a:chExt cx="7860341" cy="10993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10CBC7-8DE0-4962-A6EB-88AC3D202909}"/>
                </a:ext>
              </a:extLst>
            </p:cNvPr>
            <p:cNvSpPr/>
            <p:nvPr/>
          </p:nvSpPr>
          <p:spPr>
            <a:xfrm>
              <a:off x="1095494" y="5234156"/>
              <a:ext cx="6881178" cy="1099301"/>
            </a:xfrm>
            <a:prstGeom prst="rect">
              <a:avLst/>
            </a:prstGeom>
            <a:solidFill>
              <a:srgbClr val="00B050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AB4963-D32E-41C7-9376-E1B8A8CAFBF2}"/>
                </a:ext>
              </a:extLst>
            </p:cNvPr>
            <p:cNvSpPr/>
            <p:nvPr/>
          </p:nvSpPr>
          <p:spPr>
            <a:xfrm>
              <a:off x="157278" y="5279536"/>
              <a:ext cx="78603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7425" lvl="0" eaLnBrk="1" hangingPunct="1">
                <a:spcBef>
                  <a:spcPct val="20000"/>
                </a:spcBef>
              </a:pPr>
              <a:r>
                <a:rPr lang="fr-FR" sz="1800" b="1" kern="0" dirty="0">
                  <a:solidFill>
                    <a:srgbClr val="000000"/>
                  </a:solidFill>
                  <a:latin typeface="Marianne" panose="02000000000000000000" pitchFamily="2" charset="0"/>
                  <a:ea typeface="ＭＳ Ｐゴシック"/>
                </a:rPr>
                <a:t>PASSAGE A L’ACTION</a:t>
              </a:r>
            </a:p>
            <a:p>
              <a:pPr marL="987425" lvl="0" eaLnBrk="1" hangingPunct="1">
                <a:spcBef>
                  <a:spcPct val="20000"/>
                </a:spcBef>
              </a:pPr>
              <a:r>
                <a:rPr lang="fr-FR" sz="1800" kern="0" dirty="0">
                  <a:solidFill>
                    <a:srgbClr val="000000"/>
                  </a:solidFill>
                  <a:latin typeface="Marianne" panose="02000000000000000000" pitchFamily="2" charset="0"/>
                  <a:ea typeface="ＭＳ Ｐゴシック"/>
                </a:rPr>
                <a:t>Un outil stratégique de l’action locale pour la mise en œuvre de politiques (inter)communales en faveur de la biodiversité</a:t>
              </a:r>
            </a:p>
          </p:txBody>
        </p:sp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AF98A6E7-4F14-4D07-9001-050F53B2EF25}"/>
              </a:ext>
            </a:extLst>
          </p:cNvPr>
          <p:cNvSpPr/>
          <p:nvPr/>
        </p:nvSpPr>
        <p:spPr>
          <a:xfrm>
            <a:off x="990558" y="3086608"/>
            <a:ext cx="144000" cy="144000"/>
          </a:xfrm>
          <a:prstGeom prst="ellipse">
            <a:avLst/>
          </a:prstGeom>
          <a:solidFill>
            <a:srgbClr val="063D78"/>
          </a:solidFill>
          <a:ln>
            <a:solidFill>
              <a:srgbClr val="063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63D78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5C5D3D4-D7C4-487E-A180-1168281EBF28}"/>
              </a:ext>
            </a:extLst>
          </p:cNvPr>
          <p:cNvSpPr/>
          <p:nvPr/>
        </p:nvSpPr>
        <p:spPr>
          <a:xfrm>
            <a:off x="1093004" y="4250292"/>
            <a:ext cx="144000" cy="144000"/>
          </a:xfrm>
          <a:prstGeom prst="ellipse">
            <a:avLst/>
          </a:prstGeom>
          <a:solidFill>
            <a:srgbClr val="063D78"/>
          </a:solidFill>
          <a:ln>
            <a:solidFill>
              <a:srgbClr val="063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63D78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1355D1C-2F2E-40EB-91DF-CAB0120E68C9}"/>
              </a:ext>
            </a:extLst>
          </p:cNvPr>
          <p:cNvSpPr/>
          <p:nvPr/>
        </p:nvSpPr>
        <p:spPr>
          <a:xfrm>
            <a:off x="1024312" y="5440452"/>
            <a:ext cx="144000" cy="144000"/>
          </a:xfrm>
          <a:prstGeom prst="ellipse">
            <a:avLst/>
          </a:prstGeom>
          <a:solidFill>
            <a:srgbClr val="063D78"/>
          </a:solidFill>
          <a:ln>
            <a:solidFill>
              <a:srgbClr val="063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63D78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51DF7C2-11B2-47F5-846A-4EE6E5F18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3"/>
          <a:stretch/>
        </p:blipFill>
        <p:spPr>
          <a:xfrm>
            <a:off x="8712736" y="4226977"/>
            <a:ext cx="4054548" cy="25713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87AE23B-6FE1-4F39-AC16-CF0224980206}"/>
              </a:ext>
            </a:extLst>
          </p:cNvPr>
          <p:cNvSpPr txBox="1"/>
          <p:nvPr/>
        </p:nvSpPr>
        <p:spPr>
          <a:xfrm>
            <a:off x="8712735" y="6582260"/>
            <a:ext cx="283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Marianne" panose="02000000000000000000" pitchFamily="50" charset="0"/>
              </a:rPr>
              <a:t>© Ville d’Elven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E4B86E-E553-4580-AD53-3106303BD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3" y="1764407"/>
            <a:ext cx="4033694" cy="227131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7C40445-D68A-4BEE-8909-07106AD9EC15}"/>
              </a:ext>
            </a:extLst>
          </p:cNvPr>
          <p:cNvSpPr txBox="1"/>
          <p:nvPr/>
        </p:nvSpPr>
        <p:spPr>
          <a:xfrm>
            <a:off x="8665691" y="3845956"/>
            <a:ext cx="4223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Marianne" panose="02000000000000000000" pitchFamily="50" charset="0"/>
              </a:rPr>
              <a:t>© Jo CARLETTI (Rémire-Montjoly), Gite Les Carbets du Bord, juillet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EEC2F-64D8-483A-B4D4-5BFB7DF958F2}"/>
              </a:ext>
            </a:extLst>
          </p:cNvPr>
          <p:cNvSpPr/>
          <p:nvPr/>
        </p:nvSpPr>
        <p:spPr>
          <a:xfrm>
            <a:off x="1032843" y="786338"/>
            <a:ext cx="8922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lvl="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fr-FR" sz="2800" b="1" kern="0" dirty="0">
                <a:solidFill>
                  <a:srgbClr val="000000"/>
                </a:solidFill>
                <a:latin typeface="Marianne" panose="02000000000000000000" pitchFamily="2" charset="0"/>
                <a:ea typeface="ＭＳ Ｐゴシック"/>
              </a:rPr>
              <a:t>L’ABC : une démarche en faveur de la biodiversité</a:t>
            </a:r>
            <a:endParaRPr lang="fr-FR" sz="1800" b="1" kern="0" dirty="0">
              <a:solidFill>
                <a:srgbClr val="007D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5FC8186-6B72-4258-B438-4D9A983397E7}"/>
              </a:ext>
            </a:extLst>
          </p:cNvPr>
          <p:cNvSpPr/>
          <p:nvPr/>
        </p:nvSpPr>
        <p:spPr>
          <a:xfrm rot="5400000">
            <a:off x="-2686714" y="3349920"/>
            <a:ext cx="5450322" cy="2279295"/>
          </a:xfrm>
          <a:prstGeom prst="arc">
            <a:avLst>
              <a:gd name="adj1" fmla="val 12306344"/>
              <a:gd name="adj2" fmla="val 20078389"/>
            </a:avLst>
          </a:prstGeom>
          <a:ln w="28575">
            <a:solidFill>
              <a:srgbClr val="063D78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AB02C0-9F97-3744-99EA-1704A37233C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88032" y="1676688"/>
            <a:ext cx="7729587" cy="698348"/>
          </a:xfrm>
        </p:spPr>
        <p:txBody>
          <a:bodyPr/>
          <a:lstStyle/>
          <a:p>
            <a:pPr marL="623888" indent="0">
              <a:buNone/>
            </a:pPr>
            <a:r>
              <a:rPr lang="fr-FR" b="0" dirty="0">
                <a:solidFill>
                  <a:srgbClr val="063D78"/>
                </a:solidFill>
              </a:rPr>
              <a:t>L’ABC permet à une collectivité de connaitre, préserver et valoriser son patrimoine naturel.</a:t>
            </a:r>
          </a:p>
          <a:p>
            <a:pPr marL="7937" indent="0">
              <a:buNone/>
            </a:pPr>
            <a:endParaRPr lang="fr-FR" sz="1800" b="0" dirty="0"/>
          </a:p>
          <a:p>
            <a:pPr marL="987425" indent="0">
              <a:buNone/>
            </a:pPr>
            <a:r>
              <a:rPr lang="fr-FR" sz="1800" dirty="0">
                <a:solidFill>
                  <a:srgbClr val="063D78"/>
                </a:solidFill>
              </a:rPr>
              <a:t> </a:t>
            </a:r>
            <a:endParaRPr lang="fr-FR" sz="1800" b="0" dirty="0"/>
          </a:p>
          <a:p>
            <a:pPr marL="987425" indent="0">
              <a:buNone/>
            </a:pPr>
            <a:r>
              <a:rPr lang="fr-FR" sz="1800" dirty="0">
                <a:solidFill>
                  <a:srgbClr val="063D78"/>
                </a:solidFill>
              </a:rPr>
              <a:t> </a:t>
            </a:r>
            <a:endParaRPr lang="fr-FR" sz="1800" b="0" dirty="0"/>
          </a:p>
          <a:p>
            <a:pPr marL="987425" indent="0">
              <a:buNone/>
            </a:pPr>
            <a:r>
              <a:rPr lang="fr-FR" sz="1800" dirty="0">
                <a:solidFill>
                  <a:srgbClr val="063D78"/>
                </a:solidFill>
              </a:rPr>
              <a:t> </a:t>
            </a: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19725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03CE63EF-A182-42F3-B245-4CC32EAFAE90}"/>
              </a:ext>
            </a:extLst>
          </p:cNvPr>
          <p:cNvSpPr txBox="1">
            <a:spLocks/>
          </p:cNvSpPr>
          <p:nvPr/>
        </p:nvSpPr>
        <p:spPr bwMode="auto">
          <a:xfrm>
            <a:off x="7713589" y="1534440"/>
            <a:ext cx="5448165" cy="510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937" indent="0">
              <a:buFont typeface="Arial" panose="020B0604020202020204" pitchFamily="34" charset="0"/>
              <a:buNone/>
            </a:pPr>
            <a:endParaRPr lang="fr-FR" b="0" kern="0" dirty="0"/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800" b="0" kern="0" dirty="0"/>
              <a:t>Un projet de </a:t>
            </a:r>
            <a:r>
              <a:rPr lang="fr-FR" sz="1800" kern="0" dirty="0"/>
              <a:t>3 à 4 ans</a:t>
            </a:r>
          </a:p>
          <a:p>
            <a:pPr marL="812800" indent="0">
              <a:buFont typeface="Arial" panose="020B0604020202020204" pitchFamily="34" charset="0"/>
              <a:buNone/>
            </a:pPr>
            <a:endParaRPr lang="fr-FR" sz="1800" b="0" kern="0" dirty="0"/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800" b="0" kern="0" dirty="0"/>
              <a:t>Un coût global estimé en moyenne à</a:t>
            </a:r>
            <a:r>
              <a:rPr lang="fr-FR" sz="1800" kern="0" dirty="0"/>
              <a:t> </a:t>
            </a:r>
          </a:p>
          <a:p>
            <a:pPr marL="8128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kern="0" dirty="0"/>
              <a:t>48 000€ </a:t>
            </a:r>
            <a:r>
              <a:rPr lang="fr-FR" sz="1800" b="0" kern="0" dirty="0"/>
              <a:t>pour une commune</a:t>
            </a:r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400" b="0" kern="0" dirty="0"/>
              <a:t>Coût variable en fonction de l’exhaustivité des inventaires réalisés et du périmètre du projet</a:t>
            </a:r>
          </a:p>
          <a:p>
            <a:pPr marL="812800" indent="0">
              <a:buFont typeface="Arial" panose="020B0604020202020204" pitchFamily="34" charset="0"/>
              <a:buNone/>
            </a:pPr>
            <a:endParaRPr lang="fr-FR" sz="1800" b="0" kern="0" dirty="0"/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800" b="0" kern="0" dirty="0"/>
              <a:t>Des </a:t>
            </a:r>
            <a:r>
              <a:rPr lang="fr-FR" sz="1800" kern="0" dirty="0"/>
              <a:t>partenariats possibles </a:t>
            </a:r>
            <a:r>
              <a:rPr lang="fr-FR" sz="1800" b="0" kern="0" dirty="0"/>
              <a:t>pour la réalisation et l’animation de la démarche</a:t>
            </a:r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400" b="0" kern="0" dirty="0"/>
              <a:t>Associations naturalistes, associations d’élus, collectivités, Conservatoires d’Espaces Naturels, Parcs Nationaux, PNR, Services de l’Etat en région… </a:t>
            </a:r>
          </a:p>
          <a:p>
            <a:pPr marL="812800" indent="0">
              <a:buFont typeface="Arial" panose="020B0604020202020204" pitchFamily="34" charset="0"/>
              <a:buNone/>
            </a:pPr>
            <a:endParaRPr lang="fr-FR" sz="1400" b="0" kern="0" dirty="0"/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800" b="0" kern="0" dirty="0"/>
              <a:t>Un dispositif complémentaire d’autres initiatives financées en région </a:t>
            </a:r>
          </a:p>
          <a:p>
            <a:pPr marL="812800" indent="0">
              <a:buFont typeface="Arial" panose="020B0604020202020204" pitchFamily="34" charset="0"/>
              <a:buNone/>
            </a:pPr>
            <a:r>
              <a:rPr lang="fr-FR" sz="1400" b="0" kern="0" dirty="0"/>
              <a:t>Ex : Inventaires de biodiversité communale</a:t>
            </a:r>
          </a:p>
          <a:p>
            <a:pPr marL="812800" indent="0">
              <a:buFont typeface="Arial" panose="020B0604020202020204" pitchFamily="34" charset="0"/>
              <a:buNone/>
            </a:pPr>
            <a:endParaRPr lang="fr-FR" sz="1400" b="0" kern="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C168D75-F721-4DD7-8167-56ADCDB554F0}"/>
              </a:ext>
            </a:extLst>
          </p:cNvPr>
          <p:cNvSpPr/>
          <p:nvPr/>
        </p:nvSpPr>
        <p:spPr>
          <a:xfrm>
            <a:off x="7945611" y="2571672"/>
            <a:ext cx="413884" cy="41687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CBF1C88-D038-4155-A3EB-A529B1B5DA30}"/>
              </a:ext>
            </a:extLst>
          </p:cNvPr>
          <p:cNvSpPr/>
          <p:nvPr/>
        </p:nvSpPr>
        <p:spPr>
          <a:xfrm>
            <a:off x="7934801" y="3950049"/>
            <a:ext cx="392777" cy="37874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AB02C0-9F97-3744-99EA-1704A37233C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04851" y="756295"/>
            <a:ext cx="8712968" cy="1584176"/>
          </a:xfrm>
        </p:spPr>
        <p:txBody>
          <a:bodyPr/>
          <a:lstStyle/>
          <a:p>
            <a:pPr marL="7937" indent="0">
              <a:spcAft>
                <a:spcPts val="0"/>
              </a:spcAft>
              <a:buNone/>
            </a:pPr>
            <a:r>
              <a:rPr lang="fr-FR" sz="2800" dirty="0"/>
              <a:t>Près de 3 600 communes déjà couvertes par ABC</a:t>
            </a:r>
          </a:p>
          <a:p>
            <a:pPr marL="7937" indent="0">
              <a:spcAft>
                <a:spcPts val="1200"/>
              </a:spcAft>
              <a:buNone/>
            </a:pPr>
            <a:endParaRPr lang="fr-FR" sz="2800" dirty="0"/>
          </a:p>
        </p:txBody>
      </p:sp>
      <p:pic>
        <p:nvPicPr>
          <p:cNvPr id="11" name="Graphique 10" descr="Pièces">
            <a:extLst>
              <a:ext uri="{FF2B5EF4-FFF2-40B4-BE49-F238E27FC236}">
                <a16:creationId xmlns:a16="http://schemas.microsoft.com/office/drawing/2014/main" id="{F1D722EC-D35B-4093-B4A0-3B658B55BF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5611" y="2635001"/>
            <a:ext cx="300495" cy="289756"/>
          </a:xfrm>
          <a:prstGeom prst="rect">
            <a:avLst/>
          </a:prstGeom>
        </p:spPr>
      </p:pic>
      <p:pic>
        <p:nvPicPr>
          <p:cNvPr id="12" name="Graphique 11" descr="Réseaux sociaux">
            <a:extLst>
              <a:ext uri="{FF2B5EF4-FFF2-40B4-BE49-F238E27FC236}">
                <a16:creationId xmlns:a16="http://schemas.microsoft.com/office/drawing/2014/main" id="{255B08D6-F48C-483C-AF0C-78F318645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034" y="3931155"/>
            <a:ext cx="372607" cy="35929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EF44A50D-66A0-44CC-9506-1635ABBC261E}"/>
              </a:ext>
            </a:extLst>
          </p:cNvPr>
          <p:cNvGrpSpPr/>
          <p:nvPr/>
        </p:nvGrpSpPr>
        <p:grpSpPr>
          <a:xfrm>
            <a:off x="7906034" y="1842178"/>
            <a:ext cx="413884" cy="372902"/>
            <a:chOff x="8688856" y="1181292"/>
            <a:chExt cx="589688" cy="56861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9A0436-2AF8-4C55-AEB4-BCBE2D536D41}"/>
                </a:ext>
              </a:extLst>
            </p:cNvPr>
            <p:cNvSpPr/>
            <p:nvPr/>
          </p:nvSpPr>
          <p:spPr>
            <a:xfrm>
              <a:off x="8688856" y="1181292"/>
              <a:ext cx="589688" cy="5686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Graphique 8" descr="Sablier">
              <a:extLst>
                <a:ext uri="{FF2B5EF4-FFF2-40B4-BE49-F238E27FC236}">
                  <a16:creationId xmlns:a16="http://schemas.microsoft.com/office/drawing/2014/main" id="{AA181F97-36E8-448E-B439-14F6188D2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60095" y="1268905"/>
              <a:ext cx="414168" cy="399367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7801E8A-38F5-4943-926E-8C56D9E011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0" y="1436884"/>
            <a:ext cx="7357683" cy="5204623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BCFDE384-3F79-4703-8DA2-35697E1232EB}"/>
              </a:ext>
            </a:extLst>
          </p:cNvPr>
          <p:cNvSpPr/>
          <p:nvPr/>
        </p:nvSpPr>
        <p:spPr>
          <a:xfrm>
            <a:off x="7945948" y="5518027"/>
            <a:ext cx="392777" cy="37874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 descr="Engrenages">
            <a:extLst>
              <a:ext uri="{FF2B5EF4-FFF2-40B4-BE49-F238E27FC236}">
                <a16:creationId xmlns:a16="http://schemas.microsoft.com/office/drawing/2014/main" id="{51186793-D743-4BAF-AAE9-3F3C443C83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90719" y="5555780"/>
            <a:ext cx="303234" cy="3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ECF6AF-D961-496F-B57A-4D5214A8DC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3445"/>
            <a:ext cx="11978059" cy="8469871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AB02C0-9F97-3744-99EA-1704A37233C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779" y="828303"/>
            <a:ext cx="2304256" cy="6192688"/>
          </a:xfrm>
        </p:spPr>
        <p:txBody>
          <a:bodyPr/>
          <a:lstStyle/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b="0" dirty="0"/>
          </a:p>
          <a:p>
            <a:pPr marL="7937" indent="0" algn="just">
              <a:buNone/>
            </a:pPr>
            <a:endParaRPr lang="fr-FR" sz="1200" b="0" dirty="0"/>
          </a:p>
          <a:p>
            <a:pPr marL="7937" indent="0" algn="just">
              <a:buNone/>
            </a:pPr>
            <a:endParaRPr lang="fr-FR" sz="1200" b="0" dirty="0"/>
          </a:p>
          <a:p>
            <a:pPr marL="7937" indent="0" algn="just">
              <a:buNone/>
            </a:pPr>
            <a:endParaRPr lang="fr-FR" sz="1200" b="0" dirty="0"/>
          </a:p>
          <a:p>
            <a:pPr marL="7937" indent="0" algn="just">
              <a:buNone/>
            </a:pPr>
            <a:r>
              <a:rPr lang="fr-FR" sz="900" b="0" dirty="0"/>
              <a:t>Plus d’informations : Guide ABC (2022)</a:t>
            </a:r>
          </a:p>
          <a:p>
            <a:pPr marL="7937" indent="0" algn="just">
              <a:buNone/>
            </a:pPr>
            <a:r>
              <a:rPr lang="fr-FR" sz="900" b="0" dirty="0">
                <a:hlinkClick r:id="rId3"/>
              </a:rPr>
              <a:t>https://fr.calameo.com/ofbiodiversite/read/0035029488a65c81f59b3</a:t>
            </a:r>
            <a:endParaRPr lang="fr-FR" sz="900" b="0" dirty="0"/>
          </a:p>
          <a:p>
            <a:pPr marL="7937" indent="0" algn="just">
              <a:buNone/>
            </a:pPr>
            <a:endParaRPr lang="fr-FR" sz="900" b="0" dirty="0"/>
          </a:p>
        </p:txBody>
      </p:sp>
    </p:spTree>
    <p:extLst>
      <p:ext uri="{BB962C8B-B14F-4D97-AF65-F5344CB8AC3E}">
        <p14:creationId xmlns:p14="http://schemas.microsoft.com/office/powerpoint/2010/main" val="308352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97D867D-B4EA-48A6-9BB8-4EB6C40DF2E6}"/>
              </a:ext>
            </a:extLst>
          </p:cNvPr>
          <p:cNvSpPr txBox="1">
            <a:spLocks/>
          </p:cNvSpPr>
          <p:nvPr/>
        </p:nvSpPr>
        <p:spPr>
          <a:xfrm>
            <a:off x="445175" y="684287"/>
            <a:ext cx="8418520" cy="11550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  <a:lvl2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2pPr>
            <a:lvl3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3pPr>
            <a:lvl4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4pPr>
            <a:lvl5pPr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E8B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10064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sz="2800" kern="0" dirty="0"/>
              <a:t>Valorisation des données et des productions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624EB0F-D30A-484D-BC0C-FAD78AB61FE2}"/>
              </a:ext>
            </a:extLst>
          </p:cNvPr>
          <p:cNvGrpSpPr/>
          <p:nvPr/>
        </p:nvGrpSpPr>
        <p:grpSpPr>
          <a:xfrm>
            <a:off x="4616374" y="4341238"/>
            <a:ext cx="2215996" cy="2523141"/>
            <a:chOff x="5112320" y="1332359"/>
            <a:chExt cx="4889137" cy="5472608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4D23CD7F-1FA0-4E6F-9FFC-8DFF3CD28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320" y="3420591"/>
              <a:ext cx="4889137" cy="338437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FCAE50E-968E-492E-9060-4FF1266E6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08"/>
            <a:stretch/>
          </p:blipFill>
          <p:spPr>
            <a:xfrm>
              <a:off x="5159409" y="1332359"/>
              <a:ext cx="4680520" cy="2088232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31255F7-F181-49A2-BE96-8EC41F134D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21" y="980083"/>
            <a:ext cx="4200821" cy="560109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05067F9-F840-4B84-9297-402B69EB60EC}"/>
              </a:ext>
            </a:extLst>
          </p:cNvPr>
          <p:cNvGrpSpPr/>
          <p:nvPr/>
        </p:nvGrpSpPr>
        <p:grpSpPr>
          <a:xfrm>
            <a:off x="1800435" y="4141228"/>
            <a:ext cx="3316605" cy="2821080"/>
            <a:chOff x="1839833" y="4048420"/>
            <a:chExt cx="3316605" cy="282108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FF31E78-2340-456D-A1EA-F4723956D67F}"/>
                </a:ext>
              </a:extLst>
            </p:cNvPr>
            <p:cNvSpPr/>
            <p:nvPr/>
          </p:nvSpPr>
          <p:spPr>
            <a:xfrm>
              <a:off x="1863414" y="4048420"/>
              <a:ext cx="3029739" cy="28210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40AE272-9F4F-4508-AC91-A28C5B686CC7}"/>
                </a:ext>
              </a:extLst>
            </p:cNvPr>
            <p:cNvSpPr txBox="1"/>
            <p:nvPr/>
          </p:nvSpPr>
          <p:spPr>
            <a:xfrm>
              <a:off x="2126699" y="4317816"/>
              <a:ext cx="3029739" cy="1948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 defTabSz="1008126" eaLnBrk="1" fontAlgn="auto" hangingPunct="1">
                <a:spcBef>
                  <a:spcPts val="662"/>
                </a:spcBef>
                <a:spcAft>
                  <a:spcPts val="0"/>
                </a:spcAft>
              </a:pPr>
              <a:endParaRPr lang="fr-FR" sz="662" b="1" dirty="0">
                <a:solidFill>
                  <a:prstClr val="black"/>
                </a:solidFill>
                <a:latin typeface="Marianne" panose="02000000000000000000" pitchFamily="50" charset="0"/>
                <a:ea typeface="+mn-ea"/>
              </a:endParaRPr>
            </a:p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r>
                <a:rPr lang="fr-FR" b="1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</a:rPr>
                <a:t>Partage et capitalisation </a:t>
              </a:r>
            </a:p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r>
                <a:rPr lang="fr-FR" b="1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</a:rPr>
                <a:t>des productions</a:t>
              </a:r>
            </a:p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r>
                <a:rPr lang="fr-FR" sz="1800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</a:rPr>
                <a:t>rapports et synthèses</a:t>
              </a:r>
            </a:p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endParaRPr lang="fr-FR" sz="800" dirty="0">
                <a:solidFill>
                  <a:prstClr val="black"/>
                </a:solidFill>
                <a:latin typeface="Marianne" panose="02000000000000000000" pitchFamily="50" charset="0"/>
                <a:ea typeface="+mn-ea"/>
              </a:endParaRPr>
            </a:p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</a:rPr>
                <a:t>via un </a:t>
              </a:r>
              <a:r>
                <a:rPr lang="fr-FR" sz="1400" b="1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</a:rPr>
                <a:t>site web ABC dédié</a:t>
              </a:r>
              <a:endParaRPr lang="fr-FR" sz="1200" b="1" dirty="0">
                <a:solidFill>
                  <a:prstClr val="black"/>
                </a:solidFill>
                <a:latin typeface="Marianne" panose="02000000000000000000" pitchFamily="50" charset="0"/>
                <a:ea typeface="+mn-ea"/>
              </a:endParaRPr>
            </a:p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  <a:hlinkClick r:id="rId5"/>
                </a:rPr>
                <a:t>http://abc.naturefrance.fr</a:t>
              </a:r>
              <a:r>
                <a:rPr lang="fr-FR" sz="1400" dirty="0">
                  <a:solidFill>
                    <a:prstClr val="black"/>
                  </a:solidFill>
                  <a:latin typeface="Marianne" panose="02000000000000000000" pitchFamily="50" charset="0"/>
                  <a:ea typeface="+mn-ea"/>
                </a:rPr>
                <a:t> </a:t>
              </a:r>
              <a:endParaRPr lang="fr-FR" sz="1600" dirty="0">
                <a:solidFill>
                  <a:prstClr val="black"/>
                </a:solidFill>
                <a:latin typeface="Marianne" panose="02000000000000000000" pitchFamily="50" charset="0"/>
                <a:ea typeface="+mn-ea"/>
              </a:endParaRPr>
            </a:p>
          </p:txBody>
        </p:sp>
        <p:pic>
          <p:nvPicPr>
            <p:cNvPr id="12" name="Graphique 11" descr="Livre fermé">
              <a:extLst>
                <a:ext uri="{FF2B5EF4-FFF2-40B4-BE49-F238E27FC236}">
                  <a16:creationId xmlns:a16="http://schemas.microsoft.com/office/drawing/2014/main" id="{B65D9A0E-A225-414A-80FA-A800CB1B2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39833" y="4399035"/>
              <a:ext cx="583188" cy="583188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8FE9615-8946-4435-8028-EF7E6D226D30}"/>
              </a:ext>
            </a:extLst>
          </p:cNvPr>
          <p:cNvGrpSpPr/>
          <p:nvPr/>
        </p:nvGrpSpPr>
        <p:grpSpPr>
          <a:xfrm>
            <a:off x="1621273" y="1653150"/>
            <a:ext cx="2471853" cy="2252266"/>
            <a:chOff x="600795" y="1759997"/>
            <a:chExt cx="2471853" cy="2252266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BA20DB54-C260-4A66-A043-38BD73DAD599}"/>
                </a:ext>
              </a:extLst>
            </p:cNvPr>
            <p:cNvSpPr/>
            <p:nvPr/>
          </p:nvSpPr>
          <p:spPr>
            <a:xfrm>
              <a:off x="600795" y="1759997"/>
              <a:ext cx="2448272" cy="22522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 descr="Graphique à barres">
              <a:extLst>
                <a:ext uri="{FF2B5EF4-FFF2-40B4-BE49-F238E27FC236}">
                  <a16:creationId xmlns:a16="http://schemas.microsoft.com/office/drawing/2014/main" id="{B77E0DCF-8E6E-45B6-95D8-D6CA70FA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4897" y="1794782"/>
              <a:ext cx="513448" cy="51344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0DBA77-B380-4110-88CE-81E0BA266561}"/>
                </a:ext>
              </a:extLst>
            </p:cNvPr>
            <p:cNvSpPr/>
            <p:nvPr/>
          </p:nvSpPr>
          <p:spPr>
            <a:xfrm>
              <a:off x="821122" y="2336544"/>
              <a:ext cx="22515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prstClr val="black"/>
                  </a:solidFill>
                  <a:latin typeface="Marianne" panose="02000000000000000000" pitchFamily="50" charset="0"/>
                </a:rPr>
                <a:t>Diffusion des </a:t>
              </a:r>
              <a:r>
                <a:rPr lang="fr-FR" b="1" dirty="0">
                  <a:solidFill>
                    <a:prstClr val="black"/>
                  </a:solidFill>
                  <a:latin typeface="Marianne" panose="02000000000000000000" pitchFamily="50" charset="0"/>
                </a:rPr>
                <a:t>données brutes </a:t>
              </a:r>
              <a:r>
                <a:rPr lang="fr-FR" sz="1600" dirty="0">
                  <a:solidFill>
                    <a:prstClr val="black"/>
                  </a:solidFill>
                  <a:latin typeface="Marianne" panose="02000000000000000000" pitchFamily="50" charset="0"/>
                </a:rPr>
                <a:t>faune, flore, habitats </a:t>
              </a:r>
              <a:endParaRPr lang="fr-FR" dirty="0"/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F0B01EBA-0A56-4220-94FF-4B802D37C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9" t="26220" r="71181" b="59613"/>
            <a:stretch/>
          </p:blipFill>
          <p:spPr bwMode="auto">
            <a:xfrm>
              <a:off x="1141298" y="3212977"/>
              <a:ext cx="1588689" cy="57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4251441-85ED-4AB8-84AD-2556537E50B8}"/>
              </a:ext>
            </a:extLst>
          </p:cNvPr>
          <p:cNvGrpSpPr/>
          <p:nvPr/>
        </p:nvGrpSpPr>
        <p:grpSpPr>
          <a:xfrm>
            <a:off x="4810888" y="1642277"/>
            <a:ext cx="2911807" cy="2252266"/>
            <a:chOff x="4039977" y="1696678"/>
            <a:chExt cx="2911807" cy="225226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5C3D58A-7C62-4658-81DB-BB8F31DD74EE}"/>
                </a:ext>
              </a:extLst>
            </p:cNvPr>
            <p:cNvSpPr/>
            <p:nvPr/>
          </p:nvSpPr>
          <p:spPr>
            <a:xfrm>
              <a:off x="4039977" y="1696678"/>
              <a:ext cx="2448272" cy="225226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Graphique 10" descr="Carte avec repère">
              <a:extLst>
                <a:ext uri="{FF2B5EF4-FFF2-40B4-BE49-F238E27FC236}">
                  <a16:creationId xmlns:a16="http://schemas.microsoft.com/office/drawing/2014/main" id="{56228044-8295-4ECA-AFEB-E35919B7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46359" y="1696678"/>
              <a:ext cx="576547" cy="57654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DFE304-F77B-4CA4-A2F6-A7400E5F3B42}"/>
                </a:ext>
              </a:extLst>
            </p:cNvPr>
            <p:cNvSpPr/>
            <p:nvPr/>
          </p:nvSpPr>
          <p:spPr>
            <a:xfrm>
              <a:off x="4039977" y="2274386"/>
              <a:ext cx="291180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6025" defTabSz="1008126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01038" algn="l"/>
                </a:tabLst>
              </a:pPr>
              <a:r>
                <a:rPr lang="fr-FR" b="1" dirty="0">
                  <a:solidFill>
                    <a:prstClr val="black"/>
                  </a:solidFill>
                  <a:latin typeface="Marianne" panose="02000000000000000000" pitchFamily="50" charset="0"/>
                </a:rPr>
                <a:t>Valorisation des données </a:t>
              </a:r>
              <a:r>
                <a:rPr lang="fr-FR" dirty="0">
                  <a:solidFill>
                    <a:prstClr val="black"/>
                  </a:solidFill>
                  <a:latin typeface="Marianne" panose="02000000000000000000" pitchFamily="50" charset="0"/>
                </a:rPr>
                <a:t>par la production de </a:t>
              </a:r>
              <a:r>
                <a:rPr lang="fr-FR" b="1" dirty="0">
                  <a:solidFill>
                    <a:prstClr val="black"/>
                  </a:solidFill>
                  <a:latin typeface="Marianne" panose="02000000000000000000" pitchFamily="50" charset="0"/>
                </a:rPr>
                <a:t>cartes d’enjeux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5CE00A76-42ED-4BAB-BE09-913BB46667EB}"/>
              </a:ext>
            </a:extLst>
          </p:cNvPr>
          <p:cNvSpPr txBox="1"/>
          <p:nvPr/>
        </p:nvSpPr>
        <p:spPr>
          <a:xfrm>
            <a:off x="8588464" y="6633527"/>
            <a:ext cx="283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Marianne" panose="02000000000000000000" pitchFamily="50" charset="0"/>
              </a:rPr>
              <a:t>© Ville d’Elven</a:t>
            </a:r>
          </a:p>
        </p:txBody>
      </p:sp>
    </p:spTree>
    <p:extLst>
      <p:ext uri="{BB962C8B-B14F-4D97-AF65-F5344CB8AC3E}">
        <p14:creationId xmlns:p14="http://schemas.microsoft.com/office/powerpoint/2010/main" val="182174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03CE63EF-A182-42F3-B245-4CC32EAFAE90}"/>
              </a:ext>
            </a:extLst>
          </p:cNvPr>
          <p:cNvSpPr txBox="1">
            <a:spLocks/>
          </p:cNvSpPr>
          <p:nvPr/>
        </p:nvSpPr>
        <p:spPr bwMode="auto">
          <a:xfrm>
            <a:off x="528787" y="1548383"/>
            <a:ext cx="6696744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66700" indent="-258763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"/>
            </a:pPr>
            <a:r>
              <a:rPr lang="fr-FR" sz="1800" kern="0" dirty="0"/>
              <a:t>Soutien financier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b="0" kern="0" dirty="0"/>
              <a:t>Campagne ABC lancée chaque année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®"/>
            </a:pPr>
            <a:endParaRPr lang="fr-FR" sz="1800" kern="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fr-FR" sz="1800" kern="0" dirty="0"/>
              <a:t>Accompagnement et suivi technique des projets</a:t>
            </a:r>
            <a:r>
              <a:rPr lang="fr-FR" sz="1800" b="0" kern="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b="0" kern="0" dirty="0"/>
              <a:t>Appui à la conception des projets, appui à la capitalisation (site internet dédié) et à la bonne remontée des données d’inventaires</a:t>
            </a:r>
          </a:p>
          <a:p>
            <a:pPr marL="0" indent="0">
              <a:buNone/>
            </a:pPr>
            <a:r>
              <a:rPr lang="fr-FR" sz="1800" b="0" kern="0" dirty="0">
                <a:solidFill>
                  <a:srgbClr val="063D78"/>
                </a:solidFill>
              </a:rPr>
              <a:t>&gt; Directions régionales (Services Accompagnement des acteurs et mobilisation des territoires) ; services départementaux ; UMS </a:t>
            </a:r>
            <a:r>
              <a:rPr lang="fr-FR" sz="1800" b="0" kern="0" dirty="0" err="1">
                <a:solidFill>
                  <a:srgbClr val="063D78"/>
                </a:solidFill>
              </a:rPr>
              <a:t>PatriNat</a:t>
            </a:r>
            <a:endParaRPr lang="fr-FR" sz="1800" b="0" kern="0" dirty="0">
              <a:solidFill>
                <a:srgbClr val="063D78"/>
              </a:solidFill>
            </a:endParaRPr>
          </a:p>
          <a:p>
            <a:pPr marL="0" indent="0">
              <a:buNone/>
            </a:pPr>
            <a:endParaRPr lang="fr-FR" sz="1800" kern="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"/>
            </a:pPr>
            <a:r>
              <a:rPr lang="fr-FR" sz="1800" kern="0" dirty="0"/>
              <a:t>Développement d’outils techniques, valorisation et communication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b="0" kern="0" dirty="0">
                <a:solidFill>
                  <a:srgbClr val="063D78"/>
                </a:solidFill>
              </a:rPr>
              <a:t>&gt; Coordination nationale et/ou régionale</a:t>
            </a:r>
            <a:endParaRPr lang="fr-FR" sz="1800" b="0" kern="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kern="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AB02C0-9F97-3744-99EA-1704A37233C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04851" y="756295"/>
            <a:ext cx="8712968" cy="432048"/>
          </a:xfrm>
        </p:spPr>
        <p:txBody>
          <a:bodyPr/>
          <a:lstStyle/>
          <a:p>
            <a:pPr marL="7937" indent="0">
              <a:spcAft>
                <a:spcPts val="0"/>
              </a:spcAft>
              <a:buNone/>
            </a:pPr>
            <a:r>
              <a:rPr lang="fr-FR" sz="2800" dirty="0"/>
              <a:t>Le rôle de l’OFB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256303-F0C4-4C47-A3F2-554C9AAFBC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11" y="2178347"/>
            <a:ext cx="4806251" cy="320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5D4FF9-EED8-4731-A51B-4FEDAB806E8D}"/>
              </a:ext>
            </a:extLst>
          </p:cNvPr>
          <p:cNvSpPr/>
          <p:nvPr/>
        </p:nvSpPr>
        <p:spPr>
          <a:xfrm>
            <a:off x="8017619" y="5119766"/>
            <a:ext cx="4176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Marianne" panose="02000000000000000000" pitchFamily="50" charset="0"/>
              </a:rPr>
              <a:t>© Crédit: Céline Lecomte / Office français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314121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540648" y="1280661"/>
            <a:ext cx="12373015" cy="5739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7934" indent="0" algn="ctr">
              <a:spcBef>
                <a:spcPts val="0"/>
              </a:spcBef>
              <a:buSzPts val="2000"/>
              <a:buNone/>
            </a:pPr>
            <a:endParaRPr dirty="0"/>
          </a:p>
          <a:p>
            <a:pPr marL="7934" indent="0" algn="ctr">
              <a:buSzPts val="2000"/>
              <a:buNone/>
            </a:pPr>
            <a:endParaRPr dirty="0"/>
          </a:p>
          <a:p>
            <a:pPr marL="7934" indent="0" algn="ctr">
              <a:buSzPts val="2000"/>
              <a:buNone/>
            </a:pPr>
            <a:endParaRPr dirty="0"/>
          </a:p>
          <a:p>
            <a:pPr marL="7934" indent="0" algn="ctr">
              <a:buSzPts val="2000"/>
              <a:buNone/>
            </a:pPr>
            <a:endParaRPr dirty="0"/>
          </a:p>
          <a:p>
            <a:pPr marL="7934" indent="0" algn="ctr">
              <a:buSzPts val="2000"/>
              <a:buNone/>
            </a:pP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9967EC-5886-46AE-866E-AAF606FE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90" y="2885376"/>
            <a:ext cx="2847675" cy="1609556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0352353E-0EC8-4B40-B3E7-6B13EF5C4C10}"/>
              </a:ext>
            </a:extLst>
          </p:cNvPr>
          <p:cNvSpPr/>
          <p:nvPr/>
        </p:nvSpPr>
        <p:spPr>
          <a:xfrm>
            <a:off x="4246196" y="3538342"/>
            <a:ext cx="978306" cy="484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722361C-E557-476D-8DC5-62F8F9C815E5}"/>
              </a:ext>
            </a:extLst>
          </p:cNvPr>
          <p:cNvSpPr/>
          <p:nvPr/>
        </p:nvSpPr>
        <p:spPr>
          <a:xfrm>
            <a:off x="8844513" y="3534836"/>
            <a:ext cx="978306" cy="484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97BFE6-8F19-493B-A152-C179BD36A27E}"/>
              </a:ext>
            </a:extLst>
          </p:cNvPr>
          <p:cNvSpPr txBox="1"/>
          <p:nvPr/>
        </p:nvSpPr>
        <p:spPr>
          <a:xfrm>
            <a:off x="798893" y="1106774"/>
            <a:ext cx="1110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Marianne" panose="02000000000000000000" pitchFamily="50" charset="0"/>
              </a:rPr>
              <a:t>L’ABC, un premier pas vers un engagement durable du territoire en faveur de la biodiversité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2BCCD3-07AF-47FB-AE87-60EA949EA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1" y="2737586"/>
            <a:ext cx="1905132" cy="19051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34D5B8-4C90-4F54-935C-F6618F88ECDD}"/>
              </a:ext>
            </a:extLst>
          </p:cNvPr>
          <p:cNvSpPr/>
          <p:nvPr/>
        </p:nvSpPr>
        <p:spPr>
          <a:xfrm>
            <a:off x="745125" y="4762942"/>
            <a:ext cx="3096182" cy="1181322"/>
          </a:xfrm>
          <a:prstGeom prst="rect">
            <a:avLst/>
          </a:prstGeom>
          <a:solidFill>
            <a:schemeClr val="accent1">
              <a:lumMod val="60000"/>
              <a:lumOff val="40000"/>
              <a:alpha val="69804"/>
            </a:schemeClr>
          </a:solidFill>
          <a:ln w="38100"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6" algn="ctr"/>
            <a:r>
              <a:rPr lang="fr-FR" sz="1799" b="1" kern="0" dirty="0">
                <a:solidFill>
                  <a:srgbClr val="000000"/>
                </a:solidFill>
                <a:latin typeface="Marianne" panose="02000000000000000000" pitchFamily="2" charset="0"/>
              </a:rPr>
              <a:t>Atlas de la biodiversité communale (ABC)</a:t>
            </a:r>
          </a:p>
          <a:p>
            <a:pPr marL="7936" algn="ctr"/>
            <a:r>
              <a:rPr lang="fr-FR" sz="1200" i="1" kern="0" dirty="0">
                <a:solidFill>
                  <a:srgbClr val="000000"/>
                </a:solidFill>
                <a:latin typeface="Marianne" panose="02000000000000000000" pitchFamily="2" charset="0"/>
              </a:rPr>
              <a:t>Soutien financier sur 3 ou 4 ans</a:t>
            </a:r>
          </a:p>
          <a:p>
            <a:pPr marL="7936" algn="ctr"/>
            <a:r>
              <a:rPr lang="fr-FR" sz="1200" i="1" kern="0" dirty="0">
                <a:solidFill>
                  <a:srgbClr val="000000"/>
                </a:solidFill>
                <a:latin typeface="Marianne" panose="02000000000000000000" pitchFamily="2" charset="0"/>
              </a:rPr>
              <a:t>Elaboration d’un plan d’actions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521C78-409B-4A88-A783-8609D5049308}"/>
              </a:ext>
            </a:extLst>
          </p:cNvPr>
          <p:cNvSpPr/>
          <p:nvPr/>
        </p:nvSpPr>
        <p:spPr>
          <a:xfrm>
            <a:off x="4849366" y="4978955"/>
            <a:ext cx="4176244" cy="965309"/>
          </a:xfrm>
          <a:prstGeom prst="rect">
            <a:avLst/>
          </a:prstGeom>
          <a:solidFill>
            <a:srgbClr val="CDEEFF">
              <a:alpha val="6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6" algn="ctr"/>
            <a:r>
              <a:rPr lang="fr-FR" sz="1799" b="1" kern="0" dirty="0">
                <a:solidFill>
                  <a:srgbClr val="000000"/>
                </a:solidFill>
                <a:latin typeface="Marianne" panose="02000000000000000000" pitchFamily="2" charset="0"/>
              </a:rPr>
              <a:t>Territoire engagé pour la nature</a:t>
            </a:r>
          </a:p>
          <a:p>
            <a:pPr marL="7936" algn="ctr"/>
            <a:r>
              <a:rPr lang="fr-FR" sz="1200" i="1" kern="0" dirty="0">
                <a:solidFill>
                  <a:srgbClr val="000000"/>
                </a:solidFill>
                <a:latin typeface="Marianne" panose="02000000000000000000" pitchFamily="2" charset="0"/>
              </a:rPr>
              <a:t>Soutien régional dans la durée</a:t>
            </a:r>
          </a:p>
          <a:p>
            <a:pPr marL="7936" algn="ctr"/>
            <a:r>
              <a:rPr lang="fr-FR" sz="1200" i="1" kern="0" dirty="0">
                <a:solidFill>
                  <a:srgbClr val="000000"/>
                </a:solidFill>
                <a:latin typeface="Marianne" panose="02000000000000000000" pitchFamily="2" charset="0"/>
              </a:rPr>
              <a:t>Articulation avec autres programmes (ANCT, ADEME – « Territoire engagé pour la transition écologique »…)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C0CFD-C779-471D-AE28-6BA1932512DF}"/>
              </a:ext>
            </a:extLst>
          </p:cNvPr>
          <p:cNvSpPr/>
          <p:nvPr/>
        </p:nvSpPr>
        <p:spPr>
          <a:xfrm>
            <a:off x="9673647" y="4978955"/>
            <a:ext cx="3312195" cy="965309"/>
          </a:xfrm>
          <a:prstGeom prst="rect">
            <a:avLst/>
          </a:prstGeom>
          <a:solidFill>
            <a:srgbClr val="CDEEFF">
              <a:alpha val="6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6" algn="ctr"/>
            <a:r>
              <a:rPr lang="fr-FR" sz="1799" b="1" kern="0" dirty="0">
                <a:solidFill>
                  <a:srgbClr val="000000"/>
                </a:solidFill>
                <a:latin typeface="Marianne" panose="02000000000000000000" pitchFamily="2" charset="0"/>
              </a:rPr>
              <a:t>Capitale française de la biodiversité</a:t>
            </a:r>
          </a:p>
          <a:p>
            <a:pPr marL="7936" algn="ctr"/>
            <a:r>
              <a:rPr lang="fr-FR" sz="1200" i="1" kern="0" dirty="0">
                <a:solidFill>
                  <a:srgbClr val="000000"/>
                </a:solidFill>
                <a:latin typeface="Marianne" panose="02000000000000000000" pitchFamily="2" charset="0"/>
              </a:rPr>
              <a:t>Valorisation des meilleures expériences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DC6669-3C77-494B-9C69-8E831BF93829}"/>
              </a:ext>
            </a:extLst>
          </p:cNvPr>
          <p:cNvSpPr/>
          <p:nvPr/>
        </p:nvSpPr>
        <p:spPr>
          <a:xfrm>
            <a:off x="6590511" y="3577029"/>
            <a:ext cx="263214" cy="43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5" dirty="0"/>
              <a:t>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A3F562-F5BA-450D-B5EF-F6BFE65758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3" y="2447054"/>
            <a:ext cx="2531901" cy="25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7DA1A-E852-434F-9CEC-5911AB3DD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058779"/>
            <a:ext cx="8947024" cy="5950521"/>
          </a:xfrm>
          <a:prstGeom prst="rect">
            <a:avLst/>
          </a:prstGeom>
        </p:spPr>
        <p:txBody>
          <a:bodyPr anchor="t"/>
          <a:lstStyle/>
          <a:p>
            <a:r>
              <a:rPr lang="fr-FR" sz="2800" dirty="0">
                <a:solidFill>
                  <a:srgbClr val="000000"/>
                </a:solidFill>
              </a:rPr>
              <a:t>Informations et Contacts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F5D5DA-A47A-7F46-B57D-EE3541F244E8}"/>
              </a:ext>
            </a:extLst>
          </p:cNvPr>
          <p:cNvCxnSpPr>
            <a:cxnSpLocks/>
          </p:cNvCxnSpPr>
          <p:nvPr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8D3BA07-918A-FF4C-91CD-EA08730D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6144161" y="2916536"/>
            <a:ext cx="7298789" cy="46447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D5CDE6-B81B-4935-BCB5-3D4D04CE5ECD}"/>
              </a:ext>
            </a:extLst>
          </p:cNvPr>
          <p:cNvSpPr txBox="1"/>
          <p:nvPr/>
        </p:nvSpPr>
        <p:spPr>
          <a:xfrm>
            <a:off x="988868" y="2124447"/>
            <a:ext cx="49764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Marianne" panose="02000000000000000000" pitchFamily="50" charset="0"/>
              </a:rPr>
              <a:t>Office Français de la Biodiversité</a:t>
            </a: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</a:rPr>
              <a:t>12, cours Lumière - 94300 Vincennes</a:t>
            </a:r>
          </a:p>
          <a:p>
            <a:pPr marL="0" indent="0">
              <a:buFontTx/>
              <a:buNone/>
            </a:pPr>
            <a:endParaRPr lang="fr-FR" sz="1400" b="1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r>
              <a:rPr lang="fr-FR" sz="1400" b="1" dirty="0">
                <a:solidFill>
                  <a:srgbClr val="000000"/>
                </a:solidFill>
                <a:latin typeface="Marianne" panose="02000000000000000000" pitchFamily="50" charset="0"/>
              </a:rPr>
              <a:t>Direction Acteurs et Citoyens,</a:t>
            </a:r>
          </a:p>
          <a:p>
            <a:pPr marL="0" indent="0">
              <a:buFontTx/>
              <a:buNone/>
            </a:pPr>
            <a:r>
              <a:rPr lang="fr-FR" sz="1400" i="1" dirty="0">
                <a:solidFill>
                  <a:srgbClr val="000000"/>
                </a:solidFill>
                <a:latin typeface="Marianne" panose="02000000000000000000" pitchFamily="50" charset="0"/>
              </a:rPr>
              <a:t>Service Mobilisation et Accompagnement des Entreprises et des Territoires</a:t>
            </a:r>
            <a:endParaRPr lang="fr-FR" sz="1400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endParaRPr lang="fr-FR" sz="1200" dirty="0">
              <a:solidFill>
                <a:srgbClr val="00B0B9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r>
              <a:rPr lang="fr-FR" sz="1400" dirty="0">
                <a:solidFill>
                  <a:srgbClr val="0070C0"/>
                </a:solidFill>
                <a:latin typeface="Marianne" panose="020000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atlasbiodiversitecommunale@ofb.gouv.fr</a:t>
            </a:r>
            <a:r>
              <a:rPr lang="fr-FR" sz="1400" dirty="0">
                <a:solidFill>
                  <a:srgbClr val="0070C0"/>
                </a:solidFill>
                <a:latin typeface="Marianne" panose="02000000000000000000" pitchFamily="50" charset="0"/>
              </a:rPr>
              <a:t> </a:t>
            </a:r>
          </a:p>
          <a:p>
            <a:pPr marL="0" indent="0">
              <a:buFontTx/>
              <a:buNone/>
            </a:pPr>
            <a:endParaRPr lang="fr-FR" sz="1400" b="1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endParaRPr lang="fr-FR" sz="1400" b="1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r>
              <a:rPr lang="fr-FR" sz="1800" dirty="0">
                <a:solidFill>
                  <a:srgbClr val="000000"/>
                </a:solidFill>
                <a:latin typeface="Marianne" panose="02000000000000000000" pitchFamily="50" charset="0"/>
              </a:rPr>
              <a:t>Auprès du service de l’</a:t>
            </a:r>
            <a:r>
              <a:rPr lang="fr-FR" sz="1800" b="1" dirty="0">
                <a:solidFill>
                  <a:srgbClr val="000000"/>
                </a:solidFill>
                <a:latin typeface="Marianne" panose="02000000000000000000" pitchFamily="50" charset="0"/>
              </a:rPr>
              <a:t>OFB de votre région </a:t>
            </a:r>
          </a:p>
          <a:p>
            <a:pPr marL="0" indent="0">
              <a:buFontTx/>
              <a:buNone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Et sur le site de l’OFB :</a:t>
            </a: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hlinkClick r:id="rId4"/>
            </a:endParaRPr>
          </a:p>
          <a:p>
            <a:pPr marL="0" indent="0">
              <a:buFontTx/>
              <a:buNone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hlinkClick r:id="rId4"/>
              </a:rPr>
              <a:t>https://ofb.gouv.fr/les-atlas-de-la-biodiversite-communale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0" indent="0">
              <a:buFontTx/>
              <a:buNone/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Site ABC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</a:rPr>
              <a:t>: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50" charset="0"/>
                <a:hlinkClick r:id="rId5"/>
              </a:rPr>
              <a:t>https://abc.naturefrance.fr/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160771-91A3-4F12-BBFF-B8111A82A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459" y="183214"/>
            <a:ext cx="5087578" cy="71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07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85&quot;&gt;&lt;property id=&quot;20148&quot; value=&quot;5&quot;/&gt;&lt;property id=&quot;20300&quot; value=&quot;Diapositive 1&quot;/&gt;&lt;property id=&quot;20307&quot; value=&quot;256&quot;/&gt;&lt;/object&gt;&lt;object type=&quot;3&quot; unique_id=&quot;10086&quot;&gt;&lt;property id=&quot;20148&quot; value=&quot;5&quot;/&gt;&lt;property id=&quot;20300&quot; value=&quot;Diapositiv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NP - diaporama-v2">
  <a:themeElements>
    <a:clrScheme name="Parca national des Calanque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DBA"/>
      </a:accent1>
      <a:accent2>
        <a:srgbClr val="97D700"/>
      </a:accent2>
      <a:accent3>
        <a:srgbClr val="E87703"/>
      </a:accent3>
      <a:accent4>
        <a:srgbClr val="840B55"/>
      </a:accent4>
      <a:accent5>
        <a:srgbClr val="FFFFFF"/>
      </a:accent5>
      <a:accent6>
        <a:srgbClr val="FFFFFF"/>
      </a:accent6>
      <a:hlink>
        <a:srgbClr val="007DBA"/>
      </a:hlink>
      <a:folHlink>
        <a:srgbClr val="007DBA"/>
      </a:folHlink>
    </a:clrScheme>
    <a:fontScheme name="PNP - diaporama-v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P - diaporama-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B_DIAPORAMA_COM EXTERNE PPT" id="{920D53C1-318F-0D43-8CED-3432A4E06029}" vid="{C33DBE52-0177-5347-B1D0-B03A44A4EC5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600</Words>
  <Application>Microsoft Office PowerPoint</Application>
  <PresentationFormat>Personnalisé</PresentationFormat>
  <Paragraphs>112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Marianne</vt:lpstr>
      <vt:lpstr>Montserrat</vt:lpstr>
      <vt:lpstr>Symbol</vt:lpstr>
      <vt:lpstr>PNP - diaporama-v2</vt:lpstr>
      <vt:lpstr>L’ATLAS DE LA BIODIVERSITÉ COMMUNALE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Informations et Contacts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L’OFFICE FRANÇAIS DE LA BIODIVERSITÉ Un nouvel établissement public, une nouvelle force pour la biodiversité</dc:title>
  <dc:creator>BOULAIRE Charline</dc:creator>
  <cp:lastModifiedBy>DELAMOTTE-DEOTTO Estelle</cp:lastModifiedBy>
  <cp:revision>51</cp:revision>
  <dcterms:created xsi:type="dcterms:W3CDTF">2021-02-23T08:22:25Z</dcterms:created>
  <dcterms:modified xsi:type="dcterms:W3CDTF">2024-03-07T15:57:43Z</dcterms:modified>
</cp:coreProperties>
</file>